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54"/>
  </p:notesMasterIdLst>
  <p:sldIdLst>
    <p:sldId id="256" r:id="rId2"/>
    <p:sldId id="326" r:id="rId3"/>
    <p:sldId id="356" r:id="rId4"/>
    <p:sldId id="416" r:id="rId5"/>
    <p:sldId id="357" r:id="rId6"/>
    <p:sldId id="359" r:id="rId7"/>
    <p:sldId id="360" r:id="rId8"/>
    <p:sldId id="430" r:id="rId9"/>
    <p:sldId id="361" r:id="rId10"/>
    <p:sldId id="419" r:id="rId11"/>
    <p:sldId id="400" r:id="rId12"/>
    <p:sldId id="431" r:id="rId13"/>
    <p:sldId id="420" r:id="rId14"/>
    <p:sldId id="432" r:id="rId15"/>
    <p:sldId id="401" r:id="rId16"/>
    <p:sldId id="362" r:id="rId17"/>
    <p:sldId id="363" r:id="rId18"/>
    <p:sldId id="402" r:id="rId19"/>
    <p:sldId id="422" r:id="rId20"/>
    <p:sldId id="364" r:id="rId21"/>
    <p:sldId id="399" r:id="rId22"/>
    <p:sldId id="425" r:id="rId23"/>
    <p:sldId id="433" r:id="rId24"/>
    <p:sldId id="365" r:id="rId25"/>
    <p:sldId id="371" r:id="rId26"/>
    <p:sldId id="372" r:id="rId27"/>
    <p:sldId id="374" r:id="rId28"/>
    <p:sldId id="373" r:id="rId29"/>
    <p:sldId id="403" r:id="rId30"/>
    <p:sldId id="375" r:id="rId31"/>
    <p:sldId id="376" r:id="rId32"/>
    <p:sldId id="404" r:id="rId33"/>
    <p:sldId id="377" r:id="rId34"/>
    <p:sldId id="378" r:id="rId35"/>
    <p:sldId id="405" r:id="rId36"/>
    <p:sldId id="384" r:id="rId37"/>
    <p:sldId id="406" r:id="rId38"/>
    <p:sldId id="385" r:id="rId39"/>
    <p:sldId id="407" r:id="rId40"/>
    <p:sldId id="386" r:id="rId41"/>
    <p:sldId id="387" r:id="rId42"/>
    <p:sldId id="408" r:id="rId43"/>
    <p:sldId id="410" r:id="rId44"/>
    <p:sldId id="411" r:id="rId45"/>
    <p:sldId id="412" r:id="rId46"/>
    <p:sldId id="393" r:id="rId47"/>
    <p:sldId id="394" r:id="rId48"/>
    <p:sldId id="395" r:id="rId49"/>
    <p:sldId id="396" r:id="rId50"/>
    <p:sldId id="397" r:id="rId51"/>
    <p:sldId id="427" r:id="rId52"/>
    <p:sldId id="398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3" autoAdjust="0"/>
    <p:restoredTop sz="94660"/>
  </p:normalViewPr>
  <p:slideViewPr>
    <p:cSldViewPr>
      <p:cViewPr varScale="1">
        <p:scale>
          <a:sx n="63" d="100"/>
          <a:sy n="63" d="100"/>
        </p:scale>
        <p:origin x="133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4/13/2021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0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0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93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7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094EDE80-E368-46C8-BFBE-AFFEC507F008}" type="datetime1">
              <a:rPr lang="en-US" altLang="zh-CN" smtClean="0"/>
              <a:t>4/13/2021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6AAD-9D57-438D-AD67-8F922716C385}" type="datetime1">
              <a:rPr lang="en-US" altLang="zh-CN" smtClean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0E05FB98-7ED7-448C-8870-584F5536236C}" type="datetime1">
              <a:rPr lang="en-US" altLang="zh-CN" smtClean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E3A2-A4FE-4999-8AE7-503C0560925B}" type="datetime1">
              <a:rPr lang="en-US" altLang="zh-CN" smtClean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B3A9-E397-4FC0-8E43-8FB2BBE2B4A3}" type="datetime1">
              <a:rPr lang="en-US" altLang="zh-CN" smtClean="0"/>
              <a:t>4/13/2021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3C812E1-3354-4B1B-8410-8A17AED85DA2}" type="datetime1">
              <a:rPr lang="en-US" altLang="zh-CN" smtClean="0"/>
              <a:t>4/13/2021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D599D1-6197-437D-B01A-DED3F6CB84BB}" type="datetime1">
              <a:rPr lang="en-US" altLang="zh-CN" smtClean="0"/>
              <a:t>4/13/2021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06B-FB8B-4243-BC4C-62382E4D52DD}" type="datetime1">
              <a:rPr lang="en-US" altLang="zh-CN" smtClean="0"/>
              <a:t>4/13/2021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52EC-5E5A-4DEE-BF57-C526E38AAC9A}" type="datetime1">
              <a:rPr lang="en-US" altLang="zh-CN" smtClean="0"/>
              <a:t>4/13/2021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69A7-2FBE-4242-8EAF-11E352EDC2F5}" type="datetime1">
              <a:rPr lang="en-US" altLang="zh-CN" smtClean="0"/>
              <a:t>4/13/2021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8130A8B7-0F81-4411-8972-9B1ED7942F37}" type="datetime1">
              <a:rPr lang="en-US" altLang="zh-CN" smtClean="0"/>
              <a:t>4/13/2021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016961-9CDA-4F06-B65E-087FDF3940B4}" type="datetime1">
              <a:rPr lang="en-US" altLang="zh-CN" smtClean="0"/>
              <a:t>4/13/2021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6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1.png"/><Relationship Id="rId4" Type="http://schemas.openxmlformats.org/officeDocument/2006/relationships/image" Target="../media/image5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image" Target="../media/image62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3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gi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tiff"/><Relationship Id="rId5" Type="http://schemas.openxmlformats.org/officeDocument/2006/relationships/image" Target="../media/image74.tiff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gif"/><Relationship Id="rId4" Type="http://schemas.openxmlformats.org/officeDocument/2006/relationships/image" Target="../media/image79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tif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85.tiff"/><Relationship Id="rId4" Type="http://schemas.openxmlformats.org/officeDocument/2006/relationships/image" Target="../media/image8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tiff"/><Relationship Id="rId4" Type="http://schemas.openxmlformats.org/officeDocument/2006/relationships/image" Target="../media/image8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3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4038600"/>
            <a:ext cx="7239000" cy="1828800"/>
          </a:xfrm>
        </p:spPr>
        <p:txBody>
          <a:bodyPr>
            <a:normAutofit/>
          </a:bodyPr>
          <a:lstStyle/>
          <a:p>
            <a:r>
              <a:rPr lang="en-US" sz="3200" dirty="0"/>
              <a:t>7. Plane Wave 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6096000"/>
            <a:ext cx="662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7e Applied EM by Ulaby and </a:t>
            </a:r>
            <a:r>
              <a:rPr lang="en-US" sz="2400" dirty="0" err="1">
                <a:solidFill>
                  <a:srgbClr val="FFFFFF"/>
                </a:solidFill>
              </a:rPr>
              <a:t>Ravaioli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010" y="381000"/>
            <a:ext cx="872998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98984E-E15A-4975-A215-FFEB8E533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Transverse Electromagnetic (TEM) Wave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80" y="2989738"/>
            <a:ext cx="7659000" cy="3582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72" y="4697616"/>
            <a:ext cx="2328750" cy="517334"/>
          </a:xfrm>
          <a:prstGeom prst="rect">
            <a:avLst/>
          </a:prstGeom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071538" y="1643050"/>
          <a:ext cx="7112001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" name="公式" r:id="rId5" imgW="3555720" imgH="444240" progId="Equation.3">
                  <p:embed/>
                </p:oleObj>
              </mc:Choice>
              <mc:Fallback>
                <p:oleObj name="公式" r:id="rId5" imgW="355572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1643050"/>
                        <a:ext cx="7112001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BDA9FB-7548-4737-96A5-7A2CCE34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9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/>
              <a:t>Uniform Plane Wave Solution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2869" y="2630987"/>
            <a:ext cx="289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General Form of the Solution: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70797" y="5584483"/>
            <a:ext cx="353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 wave travelling along +</a:t>
            </a:r>
            <a:r>
              <a:rPr lang="en-US" dirty="0" err="1">
                <a:solidFill>
                  <a:srgbClr val="FF0000"/>
                </a:solidFill>
              </a:rPr>
              <a:t>z</a:t>
            </a:r>
            <a:r>
              <a:rPr lang="en-US" dirty="0">
                <a:solidFill>
                  <a:srgbClr val="FF0000"/>
                </a:solidFill>
              </a:rPr>
              <a:t> only: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669" y="3068696"/>
            <a:ext cx="4572000" cy="36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7997" y="6041683"/>
            <a:ext cx="3240405" cy="44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Content Placeholder 17" descr="eq7.23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5"/>
          <a:srcRect l="32071" t="75782" r="33653" b="-248"/>
          <a:stretch/>
        </p:blipFill>
        <p:spPr>
          <a:xfrm>
            <a:off x="457200" y="1703976"/>
            <a:ext cx="2202753" cy="772523"/>
          </a:xfrm>
        </p:spPr>
      </p:pic>
      <p:sp>
        <p:nvSpPr>
          <p:cNvPr id="20" name="Up Arrow 19"/>
          <p:cNvSpPr/>
          <p:nvPr/>
        </p:nvSpPr>
        <p:spPr>
          <a:xfrm>
            <a:off x="4419600" y="2609313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505200" y="2139364"/>
            <a:ext cx="210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-</a:t>
            </a:r>
            <a:r>
              <a:rPr lang="en-US" sz="2400" i="1" dirty="0">
                <a:solidFill>
                  <a:srgbClr val="0070C0"/>
                </a:solidFill>
              </a:rPr>
              <a:t>z</a:t>
            </a:r>
            <a:r>
              <a:rPr lang="en-US" sz="2400" dirty="0">
                <a:solidFill>
                  <a:srgbClr val="0070C0"/>
                </a:solidFill>
              </a:rPr>
              <a:t> propagation</a:t>
            </a:r>
          </a:p>
        </p:txBody>
      </p:sp>
      <p:sp>
        <p:nvSpPr>
          <p:cNvPr id="23" name="Up Arrow 22"/>
          <p:cNvSpPr/>
          <p:nvPr/>
        </p:nvSpPr>
        <p:spPr>
          <a:xfrm flipV="1">
            <a:off x="3294058" y="3462097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54529" y="3817971"/>
            <a:ext cx="2141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+</a:t>
            </a:r>
            <a:r>
              <a:rPr lang="en-US" sz="2400" i="1" dirty="0">
                <a:solidFill>
                  <a:srgbClr val="0070C0"/>
                </a:solidFill>
              </a:rPr>
              <a:t>z</a:t>
            </a:r>
            <a:r>
              <a:rPr lang="en-US" sz="2400" dirty="0">
                <a:solidFill>
                  <a:srgbClr val="0070C0"/>
                </a:solidFill>
              </a:rPr>
              <a:t> propagation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00" y="4315822"/>
            <a:ext cx="6813608" cy="104702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FC42AC-2740-4F1B-857E-D1563167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0" grpId="0" animBg="1"/>
      <p:bldP spid="21" grpId="0"/>
      <p:bldP spid="23" grpId="0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/>
              <a:t>Uniform Plane Wave Solution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2391" y="1556792"/>
            <a:ext cx="523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corresponding M field is obtained by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2780928"/>
            <a:ext cx="1782341" cy="42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338019"/>
            <a:ext cx="3555879" cy="158417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FC42AC-2740-4F1B-857E-D1563167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7072"/>
            <a:ext cx="37147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089" y="4509120"/>
            <a:ext cx="421957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26" y="5461620"/>
            <a:ext cx="22193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563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Impedance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4261294"/>
            <a:ext cx="449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Summary: </a:t>
            </a:r>
            <a:r>
              <a:rPr lang="en-US" sz="2400" dirty="0"/>
              <a:t>This is a plane wave with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871578"/>
            <a:ext cx="4600575" cy="1605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004446"/>
            <a:ext cx="4252913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057400" y="2062989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medium or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34426"/>
          <a:stretch/>
        </p:blipFill>
        <p:spPr bwMode="auto">
          <a:xfrm>
            <a:off x="533401" y="3131129"/>
            <a:ext cx="2514600" cy="680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DF904F-3EB6-4946-B3AA-46939A43F84D}"/>
                  </a:ext>
                </a:extLst>
              </p:cNvPr>
              <p:cNvSpPr txBox="1"/>
              <p:nvPr/>
            </p:nvSpPr>
            <p:spPr>
              <a:xfrm>
                <a:off x="6156176" y="4149080"/>
                <a:ext cx="1328249" cy="38125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DF904F-3EB6-4946-B3AA-46939A43F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4149080"/>
                <a:ext cx="1328249" cy="381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7806B07-84F4-47E8-8321-27D0F05C4869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5428473" y="4530337"/>
            <a:ext cx="883175" cy="590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A37DB8-430B-4B3F-9178-D0DF012CEC43}"/>
                  </a:ext>
                </a:extLst>
              </p:cNvPr>
              <p:cNvSpPr txBox="1"/>
              <p:nvPr/>
            </p:nvSpPr>
            <p:spPr>
              <a:xfrm>
                <a:off x="6158233" y="6144086"/>
                <a:ext cx="1403268" cy="38125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A37DB8-430B-4B3F-9178-D0DF012CE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233" y="6144086"/>
                <a:ext cx="1403268" cy="3812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A912AE4-F80F-485D-AE19-0D8013198C8D}"/>
              </a:ext>
            </a:extLst>
          </p:cNvPr>
          <p:cNvCxnSpPr>
            <a:cxnSpLocks/>
          </p:cNvCxnSpPr>
          <p:nvPr/>
        </p:nvCxnSpPr>
        <p:spPr>
          <a:xfrm>
            <a:off x="6732240" y="4530337"/>
            <a:ext cx="0" cy="59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2533BEB-7F84-4002-9832-2BC324D84665}"/>
              </a:ext>
            </a:extLst>
          </p:cNvPr>
          <p:cNvCxnSpPr>
            <a:cxnSpLocks/>
          </p:cNvCxnSpPr>
          <p:nvPr/>
        </p:nvCxnSpPr>
        <p:spPr>
          <a:xfrm flipV="1">
            <a:off x="7092280" y="5883788"/>
            <a:ext cx="469221" cy="238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4AF61C9-F16A-467A-ABAC-6A8213035276}"/>
              </a:ext>
            </a:extLst>
          </p:cNvPr>
          <p:cNvSpPr txBox="1"/>
          <p:nvPr/>
        </p:nvSpPr>
        <p:spPr>
          <a:xfrm>
            <a:off x="4880619" y="5120598"/>
            <a:ext cx="109570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Direction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0D005C-C197-4AF9-B433-D1DE61346D48}"/>
              </a:ext>
            </a:extLst>
          </p:cNvPr>
          <p:cNvSpPr txBox="1"/>
          <p:nvPr/>
        </p:nvSpPr>
        <p:spPr>
          <a:xfrm>
            <a:off x="6104755" y="5127114"/>
            <a:ext cx="1251241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Amplitude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93DAE83-25A2-4DFD-887F-008224F38C6D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5428473" y="5520708"/>
            <a:ext cx="894452" cy="603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A23D985-2473-4F02-A73B-8FF0C6587899}"/>
              </a:ext>
            </a:extLst>
          </p:cNvPr>
          <p:cNvCxnSpPr>
            <a:cxnSpLocks/>
          </p:cNvCxnSpPr>
          <p:nvPr/>
        </p:nvCxnSpPr>
        <p:spPr>
          <a:xfrm flipV="1">
            <a:off x="6732240" y="5526226"/>
            <a:ext cx="0" cy="59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F05A564-05FF-4D1F-BB73-C812D24B646F}"/>
              </a:ext>
            </a:extLst>
          </p:cNvPr>
          <p:cNvSpPr txBox="1"/>
          <p:nvPr/>
        </p:nvSpPr>
        <p:spPr>
          <a:xfrm>
            <a:off x="7484425" y="4843755"/>
            <a:ext cx="1497547" cy="10156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Exponential term for propagation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A9BD971-C760-4199-8F56-69319BC91271}"/>
              </a:ext>
            </a:extLst>
          </p:cNvPr>
          <p:cNvCxnSpPr>
            <a:cxnSpLocks/>
          </p:cNvCxnSpPr>
          <p:nvPr/>
        </p:nvCxnSpPr>
        <p:spPr>
          <a:xfrm>
            <a:off x="7067563" y="4565485"/>
            <a:ext cx="469221" cy="238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4A5CFC-00C5-41A6-ABFD-30A7C199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TEM wave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0888"/>
            <a:ext cx="827790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573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00808"/>
            <a:ext cx="4824536" cy="2195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896066"/>
            <a:ext cx="4608512" cy="1294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Time-Domain Solution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25A3AA-E8DE-4431-9B7D-97E6E876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274979"/>
            <a:ext cx="5746254" cy="135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30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0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6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248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83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400" y="243393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" y="457200"/>
            <a:ext cx="4238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Wa</a:t>
            </a:r>
            <a:r>
              <a:rPr lang="en-US" sz="3600" dirty="0">
                <a:solidFill>
                  <a:srgbClr val="1F497D"/>
                </a:solidFill>
              </a:rPr>
              <a:t>ve’s Phase Velocity 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752600"/>
            <a:ext cx="607963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6FEF85-A405-4ABD-9F4E-A2C18324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7236" y="0"/>
            <a:ext cx="5208836" cy="3279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169630"/>
            <a:ext cx="5486399" cy="3546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458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0E82E3-8602-4C72-BE5D-C1C2C01F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304800"/>
            <a:ext cx="430388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429000"/>
            <a:ext cx="5874233" cy="2994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" y="533400"/>
            <a:ext cx="31512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Example 7-1 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76408C-BFE9-455A-9332-3CA98CBA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0178" name="Picture 2" descr="Image result for linear polarization animation">
            <a:extLst>
              <a:ext uri="{FF2B5EF4-FFF2-40B4-BE49-F238E27FC236}">
                <a16:creationId xmlns:a16="http://schemas.microsoft.com/office/drawing/2014/main" id="{868C9937-B33D-43AF-935E-6494FDE6B0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942975"/>
            <a:ext cx="597217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Plane Wave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572573"/>
            <a:ext cx="1755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83121" y="2132856"/>
                <a:ext cx="79560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21" y="2132856"/>
                <a:ext cx="795602" cy="381258"/>
              </a:xfrm>
              <a:prstGeom prst="rect">
                <a:avLst/>
              </a:prstGeom>
              <a:blipFill rotWithShape="1">
                <a:blip r:embed="rId2"/>
                <a:stretch>
                  <a:fillRect l="-3846" t="-4839" r="-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3807" y="2708920"/>
                <a:ext cx="2562897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Wave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07" y="2708920"/>
                <a:ext cx="2562897" cy="445635"/>
              </a:xfrm>
              <a:prstGeom prst="rect">
                <a:avLst/>
              </a:prstGeom>
              <a:blipFill rotWithShape="1">
                <a:blip r:embed="rId3"/>
                <a:stretch>
                  <a:fillRect l="-2375" b="-24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67544" y="3356992"/>
            <a:ext cx="375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General-direction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2466" y="3876617"/>
                <a:ext cx="3459024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66" y="3876617"/>
                <a:ext cx="3459024" cy="44576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39552" y="4365104"/>
                <a:ext cx="3904852" cy="553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365104"/>
                <a:ext cx="3904852" cy="55393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94375" y="4411238"/>
                <a:ext cx="25623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375" y="4411238"/>
                <a:ext cx="2562368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4000" r="-11667"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83121" y="5733256"/>
                <a:ext cx="5834033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baseline="-2500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en-US" sz="2400" b="0" i="1" baseline="-2500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0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0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𝑧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21" y="5733256"/>
                <a:ext cx="5834033" cy="445763"/>
              </a:xfrm>
              <a:prstGeom prst="rect">
                <a:avLst/>
              </a:prstGeom>
              <a:blipFill rotWithShape="1"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8560DEB-6910-497D-AF4D-C281E5E25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0458" y="5229200"/>
            <a:ext cx="375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plane wave</a:t>
            </a:r>
          </a:p>
        </p:txBody>
      </p:sp>
    </p:spTree>
    <p:extLst>
      <p:ext uri="{BB962C8B-B14F-4D97-AF65-F5344CB8AC3E}">
        <p14:creationId xmlns:p14="http://schemas.microsoft.com/office/powerpoint/2010/main" val="182614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15" grpId="0" build="allAtOnce"/>
      <p:bldP spid="16" grpId="0" build="allAtOnce" animBg="1"/>
      <p:bldP spid="12" grpId="0" build="allAtOnce" animBg="1"/>
      <p:bldP spid="18" grpId="0" build="allAtOnce" animBg="1"/>
      <p:bldP spid="21" grpId="0" build="allAtOnce" animBg="1"/>
      <p:bldP spid="17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 Overview</a:t>
            </a:r>
          </a:p>
        </p:txBody>
      </p:sp>
      <p:pic>
        <p:nvPicPr>
          <p:cNvPr id="4" name="Content Placeholder 3" descr="ch7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066" b="-24066"/>
          <a:stretch>
            <a:fillRect/>
          </a:stretch>
        </p:blipFill>
        <p:spPr>
          <a:xfrm>
            <a:off x="76200" y="1219200"/>
            <a:ext cx="8836152" cy="4872271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72026D-E25B-44ED-98A9-C5C5F81C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Cont.</a:t>
            </a:r>
            <a:endParaRPr lang="en-US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t="59375"/>
          <a:stretch/>
        </p:blipFill>
        <p:spPr bwMode="auto">
          <a:xfrm>
            <a:off x="1175179" y="5445224"/>
            <a:ext cx="605692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3135868"/>
            <a:ext cx="226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9" name="Picture 8" descr="7.4.tiff"/>
          <p:cNvPicPr>
            <a:picLocks noChangeAspect="1"/>
          </p:cNvPicPr>
          <p:nvPr/>
        </p:nvPicPr>
        <p:blipFill rotWithShape="1">
          <a:blip r:embed="rId4"/>
          <a:srcRect l="4718"/>
          <a:stretch/>
        </p:blipFill>
        <p:spPr>
          <a:xfrm>
            <a:off x="152400" y="1553386"/>
            <a:ext cx="5423585" cy="36747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0967" y="171448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Any TEM Wave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1387" r="23258" b="42790"/>
          <a:stretch/>
        </p:blipFill>
        <p:spPr bwMode="auto">
          <a:xfrm>
            <a:off x="5719794" y="2176153"/>
            <a:ext cx="3352800" cy="1395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31840" y="1859246"/>
                <a:ext cx="2514600" cy="938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unit vector in the direction of propagation (not wave vector)</a:t>
                </a:r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859246"/>
                <a:ext cx="2514600" cy="938462"/>
              </a:xfrm>
              <a:prstGeom prst="rect">
                <a:avLst/>
              </a:prstGeom>
              <a:blipFill rotWithShape="1">
                <a:blip r:embed="rId5"/>
                <a:stretch>
                  <a:fillRect l="-2184" t="-2597" r="-3155" b="-9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175179" y="5463512"/>
            <a:ext cx="6133125" cy="97231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857884" y="3714752"/>
          <a:ext cx="3101975" cy="155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0" name="公式" r:id="rId6" imgW="1549080" imgH="774360" progId="Equation.3">
                  <p:embed/>
                </p:oleObj>
              </mc:Choice>
              <mc:Fallback>
                <p:oleObj name="公式" r:id="rId6" imgW="1549080" imgH="7743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84" y="3714752"/>
                        <a:ext cx="3101975" cy="1550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985E83-5C90-4CD4-93D4-A0EA241E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Wave decomposition</a:t>
            </a:r>
            <a:br>
              <a:rPr lang="en-US" dirty="0">
                <a:solidFill>
                  <a:srgbClr val="FF0000"/>
                </a:solidFill>
              </a:rPr>
            </a:br>
            <a:endParaRPr 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505902"/>
            <a:ext cx="4273550" cy="384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1001401"/>
            <a:ext cx="4923698" cy="562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 rot="3161133">
            <a:off x="5721425" y="2495465"/>
            <a:ext cx="2220422" cy="709339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rot="18438867" flipH="1">
            <a:off x="5721425" y="2529227"/>
            <a:ext cx="2220422" cy="709339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0A3CCF-C98D-4222-8895-24F403E2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4"/>
              <p:cNvSpPr txBox="1">
                <a:spLocks/>
              </p:cNvSpPr>
              <p:nvPr/>
            </p:nvSpPr>
            <p:spPr>
              <a:xfrm>
                <a:off x="228600" y="1120770"/>
                <a:ext cx="8763000" cy="13569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infinite sheet of alternating surface current can be considered as a source for plane waves. If an electric surface current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exists on the </a:t>
                </a:r>
                <a:r>
                  <a:rPr 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 plane in free-space, find the resulting fields by assuming plane waves on either side of the current sheet and enforcing boundary conditions.</a:t>
                </a:r>
              </a:p>
            </p:txBody>
          </p:sp>
        </mc:Choice>
        <mc:Fallback xmlns="">
          <p:sp>
            <p:nvSpPr>
              <p:cNvPr id="5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120770"/>
                <a:ext cx="8763000" cy="1356900"/>
              </a:xfrm>
              <a:prstGeom prst="rect">
                <a:avLst/>
              </a:prstGeom>
              <a:blipFill>
                <a:blip r:embed="rId3"/>
                <a:stretch>
                  <a:fillRect l="-626" t="-2703" b="-4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288231" y="2420888"/>
            <a:ext cx="3851721" cy="4264048"/>
            <a:chOff x="288231" y="2420888"/>
            <a:chExt cx="3851721" cy="4264048"/>
          </a:xfrm>
        </p:grpSpPr>
        <p:cxnSp>
          <p:nvCxnSpPr>
            <p:cNvPr id="53" name="Straight Arrow Connector 52"/>
            <p:cNvCxnSpPr/>
            <p:nvPr/>
          </p:nvCxnSpPr>
          <p:spPr>
            <a:xfrm flipH="1" flipV="1">
              <a:off x="2471648" y="306665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 flipH="1" flipV="1">
              <a:off x="2471648" y="366710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>
            <a:xfrm flipH="1" flipV="1">
              <a:off x="2471648" y="427061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2471648" y="487106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>
            <a:xfrm>
              <a:off x="871448" y="5416659"/>
              <a:ext cx="2895600" cy="0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8" name="TextBox 57"/>
            <p:cNvSpPr txBox="1"/>
            <p:nvPr/>
          </p:nvSpPr>
          <p:spPr>
            <a:xfrm>
              <a:off x="3544543" y="4929376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H="1" flipV="1">
              <a:off x="2471648" y="2548491"/>
              <a:ext cx="0" cy="2868168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2532608" y="2420888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404849" y="3069696"/>
                  <a:ext cx="4572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849" y="3069696"/>
                  <a:ext cx="457200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2667" r="-25333" b="-14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/>
            <p:cNvCxnSpPr/>
            <p:nvPr/>
          </p:nvCxnSpPr>
          <p:spPr>
            <a:xfrm flipH="1">
              <a:off x="1045184" y="4727811"/>
              <a:ext cx="2459736" cy="1639824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63" name="TextBox 62"/>
            <p:cNvSpPr txBox="1"/>
            <p:nvPr/>
          </p:nvSpPr>
          <p:spPr>
            <a:xfrm>
              <a:off x="863828" y="5843487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H="1" flipV="1">
              <a:off x="2221712" y="322514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5" name="Straight Arrow Connector 64"/>
            <p:cNvCxnSpPr/>
            <p:nvPr/>
          </p:nvCxnSpPr>
          <p:spPr>
            <a:xfrm flipH="1" flipV="1">
              <a:off x="2221712" y="382560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6" name="Straight Arrow Connector 65"/>
            <p:cNvCxnSpPr/>
            <p:nvPr/>
          </p:nvCxnSpPr>
          <p:spPr>
            <a:xfrm flipH="1" flipV="1">
              <a:off x="2221712" y="442910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7" name="Straight Arrow Connector 66"/>
            <p:cNvCxnSpPr/>
            <p:nvPr/>
          </p:nvCxnSpPr>
          <p:spPr>
            <a:xfrm flipH="1" flipV="1">
              <a:off x="2221712" y="502956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1965680" y="338211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9" name="Straight Arrow Connector 68"/>
            <p:cNvCxnSpPr/>
            <p:nvPr/>
          </p:nvCxnSpPr>
          <p:spPr>
            <a:xfrm flipH="1" flipV="1">
              <a:off x="1965680" y="398257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0" name="Straight Arrow Connector 69"/>
            <p:cNvCxnSpPr/>
            <p:nvPr/>
          </p:nvCxnSpPr>
          <p:spPr>
            <a:xfrm flipH="1" flipV="1">
              <a:off x="1965680" y="458607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>
            <a:xfrm flipH="1" flipV="1">
              <a:off x="1965680" y="518653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2" name="Straight Arrow Connector 71"/>
            <p:cNvCxnSpPr/>
            <p:nvPr/>
          </p:nvCxnSpPr>
          <p:spPr>
            <a:xfrm flipH="1" flipV="1">
              <a:off x="2724632" y="287462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>
            <a:xfrm flipH="1" flipV="1">
              <a:off x="2724632" y="347508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4" name="Straight Arrow Connector 73"/>
            <p:cNvCxnSpPr/>
            <p:nvPr/>
          </p:nvCxnSpPr>
          <p:spPr>
            <a:xfrm flipH="1" flipV="1">
              <a:off x="2724632" y="407858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5" name="Straight Arrow Connector 74"/>
            <p:cNvCxnSpPr/>
            <p:nvPr/>
          </p:nvCxnSpPr>
          <p:spPr>
            <a:xfrm flipH="1" flipV="1">
              <a:off x="2724632" y="467904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2980664" y="270230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2980664" y="330276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8" name="Straight Arrow Connector 77"/>
            <p:cNvCxnSpPr/>
            <p:nvPr/>
          </p:nvCxnSpPr>
          <p:spPr>
            <a:xfrm flipH="1" flipV="1">
              <a:off x="2980664" y="390626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2980664" y="450672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0" name="Straight Arrow Connector 79"/>
            <p:cNvCxnSpPr/>
            <p:nvPr/>
          </p:nvCxnSpPr>
          <p:spPr>
            <a:xfrm flipH="1" flipV="1">
              <a:off x="1706600" y="358176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1" name="Straight Arrow Connector 80"/>
            <p:cNvCxnSpPr/>
            <p:nvPr/>
          </p:nvCxnSpPr>
          <p:spPr>
            <a:xfrm flipH="1" flipV="1">
              <a:off x="1706600" y="418221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2" name="Straight Arrow Connector 81"/>
            <p:cNvCxnSpPr/>
            <p:nvPr/>
          </p:nvCxnSpPr>
          <p:spPr>
            <a:xfrm flipH="1" flipV="1">
              <a:off x="1706600" y="478572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>
            <a:xfrm flipH="1" flipV="1">
              <a:off x="1706600" y="538617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>
            <a:xfrm flipH="1" flipV="1">
              <a:off x="1450568" y="373873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>
            <a:xfrm flipH="1" flipV="1">
              <a:off x="1450568" y="433919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>
            <a:xfrm flipH="1" flipV="1">
              <a:off x="1450568" y="494269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>
            <a:xfrm flipH="1" flipV="1">
              <a:off x="1450568" y="554315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231" y="4257133"/>
              <a:ext cx="970313" cy="417101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9639" y="3570017"/>
              <a:ext cx="970313" cy="426800"/>
            </a:xfrm>
            <a:prstGeom prst="rect">
              <a:avLst/>
            </a:prstGeom>
          </p:spPr>
        </p:pic>
        <p:cxnSp>
          <p:nvCxnSpPr>
            <p:cNvPr id="92" name="Straight Arrow Connector 91"/>
            <p:cNvCxnSpPr/>
            <p:nvPr/>
          </p:nvCxnSpPr>
          <p:spPr>
            <a:xfrm flipH="1" flipV="1">
              <a:off x="2221712" y="5714148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3" name="Straight Arrow Connector 92"/>
            <p:cNvCxnSpPr/>
            <p:nvPr/>
          </p:nvCxnSpPr>
          <p:spPr>
            <a:xfrm flipH="1" flipV="1">
              <a:off x="1965680" y="5871120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4" name="Straight Arrow Connector 93"/>
            <p:cNvCxnSpPr/>
            <p:nvPr/>
          </p:nvCxnSpPr>
          <p:spPr>
            <a:xfrm flipH="1" flipV="1">
              <a:off x="2724632" y="5363628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5" name="Straight Arrow Connector 94"/>
            <p:cNvCxnSpPr/>
            <p:nvPr/>
          </p:nvCxnSpPr>
          <p:spPr>
            <a:xfrm flipH="1" flipV="1">
              <a:off x="2980664" y="5191306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6" name="Straight Arrow Connector 95"/>
            <p:cNvCxnSpPr/>
            <p:nvPr/>
          </p:nvCxnSpPr>
          <p:spPr>
            <a:xfrm flipH="1" flipV="1">
              <a:off x="1706600" y="6070764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1450568" y="6227736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8" name="Straight Arrow Connector 97"/>
            <p:cNvCxnSpPr/>
            <p:nvPr/>
          </p:nvCxnSpPr>
          <p:spPr>
            <a:xfrm flipH="1" flipV="1">
              <a:off x="2471648" y="555541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</p:grpSp>
      <p:sp>
        <p:nvSpPr>
          <p:cNvPr id="99" name="Content Placeholder 4"/>
          <p:cNvSpPr txBox="1">
            <a:spLocks/>
          </p:cNvSpPr>
          <p:nvPr/>
        </p:nvSpPr>
        <p:spPr>
          <a:xfrm>
            <a:off x="4355976" y="2492897"/>
            <a:ext cx="3761233" cy="4255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–x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direction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AE19D7-88CD-4CB2-8F64-15C9450F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4355974" y="2966458"/>
            <a:ext cx="453650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–y direction for z propagation, and +y direction for –z propagation</a:t>
            </a:r>
          </a:p>
        </p:txBody>
      </p:sp>
      <p:sp>
        <p:nvSpPr>
          <p:cNvPr id="100" name="Content Placeholder 4"/>
          <p:cNvSpPr txBox="1">
            <a:spLocks/>
          </p:cNvSpPr>
          <p:nvPr/>
        </p:nvSpPr>
        <p:spPr>
          <a:xfrm>
            <a:off x="4355976" y="3636374"/>
            <a:ext cx="4536504" cy="1037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fields can be written in the following form with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arbitrary numbers representing field amplitudes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 region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589DABA-F7DB-4BF4-8168-629BF942B3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93064"/>
              </p:ext>
            </p:extLst>
          </p:nvPr>
        </p:nvGraphicFramePr>
        <p:xfrm>
          <a:off x="4941467" y="5009098"/>
          <a:ext cx="3399603" cy="1826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5" name="Equation" r:id="rId7" imgW="1536480" imgH="825480" progId="Equation.DSMT4">
                  <p:embed/>
                </p:oleObj>
              </mc:Choice>
              <mc:Fallback>
                <p:oleObj name="Equation" r:id="rId7" imgW="1536480" imgH="825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41467" y="5009098"/>
                        <a:ext cx="3399603" cy="1826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600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/>
          <p:cNvSpPr txBox="1">
            <a:spLocks/>
          </p:cNvSpPr>
          <p:nvPr/>
        </p:nvSpPr>
        <p:spPr>
          <a:xfrm>
            <a:off x="899592" y="3645024"/>
            <a:ext cx="6591985" cy="410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So, we can get</a:t>
            </a:r>
            <a:endParaRPr lang="en-US" sz="20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F58BDC-F18B-401D-B3E5-65A59063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827584" y="1628800"/>
            <a:ext cx="4608512" cy="642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conditions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are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0EDB746-504F-43BF-8B53-E82E39197A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763717"/>
              </p:ext>
            </p:extLst>
          </p:nvPr>
        </p:nvGraphicFramePr>
        <p:xfrm>
          <a:off x="784891" y="2265764"/>
          <a:ext cx="7808913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69" name="Equation" r:id="rId3" imgW="3530520" imgH="520560" progId="Equation.DSMT4">
                  <p:embed/>
                </p:oleObj>
              </mc:Choice>
              <mc:Fallback>
                <p:oleObj name="Equation" r:id="rId3" imgW="3530520" imgH="52056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589DABA-F7DB-4BF4-8168-629BF942B3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891" y="2265764"/>
                        <a:ext cx="7808913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0CDC5DC-7434-4AF0-969D-F5B5ACC6C2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624525"/>
              </p:ext>
            </p:extLst>
          </p:nvPr>
        </p:nvGraphicFramePr>
        <p:xfrm>
          <a:off x="863651" y="4314100"/>
          <a:ext cx="16573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70" name="Equation" r:id="rId5" imgW="749160" imgH="190440" progId="Equation.DSMT4">
                  <p:embed/>
                </p:oleObj>
              </mc:Choice>
              <mc:Fallback>
                <p:oleObj name="Equation" r:id="rId5" imgW="749160" imgH="1904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B0EDB746-504F-43BF-8B53-E82E39197A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3651" y="4314100"/>
                        <a:ext cx="1657350" cy="42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0692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64281"/>
            <a:ext cx="5961063" cy="11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3200400"/>
            <a:ext cx="391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Plane wave propagating along +</a:t>
            </a:r>
            <a:r>
              <a:rPr lang="en-US" sz="2000" i="1" dirty="0">
                <a:solidFill>
                  <a:schemeClr val="tx2"/>
                </a:solidFill>
              </a:rPr>
              <a:t>z</a:t>
            </a:r>
            <a:r>
              <a:rPr lang="en-US" sz="2000" dirty="0">
                <a:solidFill>
                  <a:schemeClr val="tx2"/>
                </a:solidFill>
              </a:rPr>
              <a:t>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2819400"/>
            <a:ext cx="36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If: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0" y="3657600"/>
            <a:ext cx="56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then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657600"/>
            <a:ext cx="433541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895600"/>
            <a:ext cx="1447799" cy="81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189" y="3962400"/>
            <a:ext cx="4521611" cy="2870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482786" y="2253456"/>
            <a:ext cx="25656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8600" y="2514600"/>
            <a:ext cx="277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021937" y="5058344"/>
            <a:ext cx="407064" cy="80905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15769" y="593622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complex numbers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2067" y="2556974"/>
            <a:ext cx="172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difference</a:t>
            </a:r>
          </a:p>
        </p:txBody>
      </p:sp>
      <p:sp>
        <p:nvSpPr>
          <p:cNvPr id="18" name="Down Arrow 17"/>
          <p:cNvSpPr/>
          <p:nvPr/>
        </p:nvSpPr>
        <p:spPr>
          <a:xfrm rot="3408051" flipV="1">
            <a:off x="7367128" y="2830645"/>
            <a:ext cx="175272" cy="59436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blipFill rotWithShape="0">
                <a:blip r:embed="rId6"/>
                <a:stretch>
                  <a:fillRect l="-904" r="-210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4AD942-A4D9-4C75-99B2-40403E5E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State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1" y="19050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</a:rPr>
              <a:t>Polarization </a:t>
            </a:r>
            <a:r>
              <a:rPr lang="en-US" sz="2400" dirty="0">
                <a:solidFill>
                  <a:srgbClr val="FF0000"/>
                </a:solidFill>
              </a:rPr>
              <a:t>state</a:t>
            </a:r>
            <a:r>
              <a:rPr lang="en-US" sz="2400" dirty="0">
                <a:solidFill>
                  <a:srgbClr val="3366FF"/>
                </a:solidFill>
              </a:rPr>
              <a:t> describes the trace of </a:t>
            </a:r>
            <a:r>
              <a:rPr lang="en-US" sz="2400" b="1" dirty="0">
                <a:solidFill>
                  <a:srgbClr val="3366FF"/>
                </a:solidFill>
              </a:rPr>
              <a:t>E</a:t>
            </a:r>
            <a:r>
              <a:rPr lang="en-US" sz="2400" dirty="0">
                <a:solidFill>
                  <a:srgbClr val="3366FF"/>
                </a:solidFill>
              </a:rPr>
              <a:t> as a function of time </a:t>
            </a:r>
          </a:p>
          <a:p>
            <a:r>
              <a:rPr lang="en-US" sz="2400" dirty="0">
                <a:solidFill>
                  <a:srgbClr val="3366FF"/>
                </a:solidFill>
              </a:rPr>
              <a:t>at a fixed </a:t>
            </a:r>
            <a:r>
              <a:rPr lang="en-US" sz="2400" i="1" dirty="0" err="1">
                <a:solidFill>
                  <a:srgbClr val="3366FF"/>
                </a:solidFill>
              </a:rPr>
              <a:t>z</a:t>
            </a:r>
            <a:r>
              <a:rPr lang="en-US" sz="2400" dirty="0">
                <a:solidFill>
                  <a:srgbClr val="3366FF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025" y="3421797"/>
            <a:ext cx="4467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Magnitude </a:t>
            </a:r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not amplitude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en-US" sz="2400" dirty="0">
                <a:solidFill>
                  <a:srgbClr val="FF0000"/>
                </a:solidFill>
              </a:rPr>
              <a:t> of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3352800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Inclination Angle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025" y="4191000"/>
            <a:ext cx="4498975" cy="1478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399" y="4038600"/>
            <a:ext cx="321733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943433" y="2321576"/>
            <a:ext cx="961567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42560C-9F99-4150-8F60-10595989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15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Polarization:</a:t>
            </a:r>
            <a:br>
              <a:rPr lang="en-US" dirty="0"/>
            </a:b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2999"/>
            <a:ext cx="5105400" cy="509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b="13793"/>
          <a:stretch/>
        </p:blipFill>
        <p:spPr bwMode="auto">
          <a:xfrm>
            <a:off x="5088682" y="152400"/>
            <a:ext cx="39347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6096000"/>
            <a:ext cx="51721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29183" y="3039070"/>
            <a:ext cx="2286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 traces a line</a:t>
            </a:r>
            <a:r>
              <a:rPr lang="en-US" dirty="0"/>
              <a:t>( </a:t>
            </a:r>
            <a:r>
              <a:rPr lang="en-US" dirty="0">
                <a:solidFill>
                  <a:schemeClr val="tx2"/>
                </a:solidFill>
              </a:rPr>
              <a:t>in blue) </a:t>
            </a:r>
            <a:r>
              <a:rPr lang="en-US" dirty="0">
                <a:solidFill>
                  <a:srgbClr val="FF0000"/>
                </a:solidFill>
              </a:rPr>
              <a:t>as the wave traverses a fixed plane </a:t>
            </a:r>
          </a:p>
        </p:txBody>
      </p:sp>
      <p:pic>
        <p:nvPicPr>
          <p:cNvPr id="7" name="Picture 6" descr="del0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35000"/>
            <a:ext cx="9779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7654" y="609600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</a:t>
            </a:r>
          </a:p>
        </p:txBody>
      </p:sp>
      <p:pic>
        <p:nvPicPr>
          <p:cNvPr id="9" name="Picture 8" descr="delpi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838" y="647700"/>
            <a:ext cx="939800" cy="4191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0" y="6096000"/>
            <a:ext cx="53340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10300" y="561909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Special cases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56E835-6417-47AB-A1A1-35696D09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9154" name="Picture 2" descr="See the source image">
            <a:extLst>
              <a:ext uri="{FF2B5EF4-FFF2-40B4-BE49-F238E27FC236}">
                <a16:creationId xmlns:a16="http://schemas.microsoft.com/office/drawing/2014/main" id="{860A36ED-6926-4C5F-BD9D-1930C99EDD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2388925"/>
            <a:ext cx="42481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5334000" cy="990600"/>
          </a:xfrm>
        </p:spPr>
        <p:txBody>
          <a:bodyPr/>
          <a:lstStyle/>
          <a:p>
            <a:r>
              <a:rPr lang="en-US" dirty="0"/>
              <a:t>Circular Polarization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81200"/>
            <a:ext cx="5486400" cy="138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9778"/>
          <a:stretch/>
        </p:blipFill>
        <p:spPr bwMode="auto">
          <a:xfrm>
            <a:off x="6248399" y="228600"/>
            <a:ext cx="2812509" cy="654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57200" y="1524000"/>
            <a:ext cx="3200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Polarization Handedness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08" y="3222410"/>
            <a:ext cx="2905125" cy="1809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0800" y="2232710"/>
            <a:ext cx="1533525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00600"/>
            <a:ext cx="2905125" cy="1809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8008" y="346188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Left-hand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9924" y="5811705"/>
            <a:ext cx="151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Right-hand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55EAD-F5AE-407C-8E98-190962D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" name="Rectangle 7"/>
          <p:cNvSpPr/>
          <p:nvPr/>
        </p:nvSpPr>
        <p:spPr>
          <a:xfrm>
            <a:off x="4097003" y="2736515"/>
            <a:ext cx="1533525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LH Circular Polarization: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" y="1197922"/>
            <a:ext cx="5715001" cy="1773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40620"/>
          <a:stretch/>
        </p:blipFill>
        <p:spPr bwMode="auto">
          <a:xfrm>
            <a:off x="0" y="3048001"/>
            <a:ext cx="5804382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74916"/>
            <a:ext cx="3505200" cy="568084"/>
          </a:xfrm>
          <a:prstGeom prst="rect">
            <a:avLst/>
          </a:prstGeom>
        </p:spPr>
      </p:pic>
      <p:pic>
        <p:nvPicPr>
          <p:cNvPr id="10" name="Picture 9" descr="7.21a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354" y="838200"/>
            <a:ext cx="3151646" cy="28956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2362200"/>
            <a:ext cx="838200" cy="533400"/>
          </a:xfrm>
          <a:prstGeom prst="rect">
            <a:avLst/>
          </a:prstGeom>
        </p:spPr>
      </p:pic>
      <p:pic>
        <p:nvPicPr>
          <p:cNvPr id="12" name="Picture 11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4038600"/>
            <a:ext cx="838200" cy="381001"/>
          </a:xfrm>
          <a:prstGeom prst="rect">
            <a:avLst/>
          </a:prstGeom>
        </p:spPr>
      </p:pic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581" y="6248400"/>
            <a:ext cx="1062037" cy="450850"/>
          </a:xfrm>
          <a:prstGeom prst="rect">
            <a:avLst/>
          </a:prstGeom>
        </p:spPr>
      </p:pic>
      <p:pic>
        <p:nvPicPr>
          <p:cNvPr id="14" name="Picture 13" descr="eq7.56b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7182" y="4800600"/>
            <a:ext cx="3376818" cy="17462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81800" y="6248400"/>
            <a:ext cx="1143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590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06720" y="6324600"/>
            <a:ext cx="2286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501687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36211" y="6346795"/>
            <a:ext cx="229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magnitude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24500" y="3755194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of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needs to take T/4 to become the current phase of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06A06E-0888-436B-A99E-EF65512A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RH Circular Polarization: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76400"/>
            <a:ext cx="527538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t="49764"/>
          <a:stretch/>
        </p:blipFill>
        <p:spPr bwMode="auto">
          <a:xfrm>
            <a:off x="6019800" y="2667000"/>
            <a:ext cx="3048000" cy="321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51116"/>
            <a:ext cx="3505200" cy="568084"/>
          </a:xfrm>
          <a:prstGeom prst="rect">
            <a:avLst/>
          </a:prstGeom>
        </p:spPr>
      </p:pic>
      <p:pic>
        <p:nvPicPr>
          <p:cNvPr id="9" name="Picture 8" descr="del-pi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698500"/>
            <a:ext cx="1467853" cy="457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76400" y="3048000"/>
            <a:ext cx="3886200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84783" y="549804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B32C3C-D3BC-4E4A-B6BC-0DAA960E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58328"/>
            <a:ext cx="4314825" cy="470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28195" y="6015335"/>
            <a:ext cx="2500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Guided EM Waves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63246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5203825" y="6015335"/>
            <a:ext cx="3178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FF0000"/>
                </a:solidFill>
              </a:rPr>
              <a:t>Unbounded EM Waves</a:t>
            </a:r>
          </a:p>
        </p:txBody>
      </p:sp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743200"/>
            <a:ext cx="4419600" cy="838200"/>
          </a:xfrm>
          <a:prstGeom prst="rect">
            <a:avLst/>
          </a:prstGeom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06980"/>
            <a:ext cx="3429000" cy="5903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B748842-1281-4BBD-897A-C9546C733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1"/>
            <a:ext cx="2819400" cy="2930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49" y="3810000"/>
            <a:ext cx="6858001" cy="279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9939" y="6273961"/>
            <a:ext cx="762000" cy="381000"/>
          </a:xfrm>
          <a:prstGeom prst="rect">
            <a:avLst/>
          </a:prstGeom>
        </p:spPr>
      </p:pic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514600"/>
            <a:ext cx="7048500" cy="132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038332-9F49-4315-A8EB-07F4E77E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Example 7-2 cont.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1447800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with electric field magnitude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of 3 (mV/</a:t>
            </a:r>
            <a:r>
              <a:rPr lang="en-US" sz="2000" dirty="0" err="1">
                <a:solidFill>
                  <a:srgbClr val="FF0000"/>
                </a:solidFill>
              </a:rPr>
              <a:t>m</a:t>
            </a:r>
            <a:r>
              <a:rPr lang="en-US" sz="2000" dirty="0">
                <a:solidFill>
                  <a:srgbClr val="FF0000"/>
                </a:solidFill>
              </a:rPr>
              <a:t>)  traveling in the +</a:t>
            </a:r>
            <a:r>
              <a:rPr lang="en-US" sz="2000" i="1" dirty="0" err="1">
                <a:solidFill>
                  <a:srgbClr val="FF0000"/>
                </a:solidFill>
              </a:rPr>
              <a:t>y</a:t>
            </a:r>
            <a:r>
              <a:rPr lang="en-US" sz="2000" i="1" dirty="0">
                <a:solidFill>
                  <a:srgbClr val="FF0000"/>
                </a:solidFill>
              </a:rPr>
              <a:t>-direction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9" name="Content Placeholder 8" descr="ex7.3b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3736" b="-3736"/>
          <a:stretch>
            <a:fillRect/>
          </a:stretch>
        </p:blipFill>
        <p:spPr>
          <a:xfrm>
            <a:off x="4019229" y="1600200"/>
            <a:ext cx="5113148" cy="2819400"/>
          </a:xfrm>
        </p:spPr>
      </p:pic>
      <p:pic>
        <p:nvPicPr>
          <p:cNvPr id="10" name="Picture 9" descr="ex7.3a.tiff"/>
          <p:cNvPicPr>
            <a:picLocks noChangeAspect="1"/>
          </p:cNvPicPr>
          <p:nvPr/>
        </p:nvPicPr>
        <p:blipFill rotWithShape="1">
          <a:blip r:embed="rId3"/>
          <a:srcRect t="4196"/>
          <a:stretch/>
        </p:blipFill>
        <p:spPr>
          <a:xfrm>
            <a:off x="76200" y="2438400"/>
            <a:ext cx="4876800" cy="426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010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DF735C-E525-4689-949F-87B47A41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Example 7-2 cont.</a:t>
            </a:r>
          </a:p>
        </p:txBody>
      </p:sp>
      <p:pic>
        <p:nvPicPr>
          <p:cNvPr id="7" name="Content Placeholder 6" descr="ex7.3c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37665" r="-37665"/>
          <a:stretch>
            <a:fillRect/>
          </a:stretch>
        </p:blipFill>
        <p:spPr>
          <a:xfrm>
            <a:off x="-762000" y="1850620"/>
            <a:ext cx="4191000" cy="2310925"/>
          </a:xfrm>
        </p:spPr>
      </p:pic>
      <p:pic>
        <p:nvPicPr>
          <p:cNvPr id="8" name="Picture 7" descr="ex7.3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524000"/>
            <a:ext cx="6096000" cy="2478617"/>
          </a:xfrm>
          <a:prstGeom prst="rect">
            <a:avLst/>
          </a:prstGeom>
        </p:spPr>
      </p:pic>
      <p:pic>
        <p:nvPicPr>
          <p:cNvPr id="9" name="Picture 8" descr="ex7.3f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281" y="4191000"/>
            <a:ext cx="5973719" cy="245586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FDCA1F-2846-454D-A443-3C4D10CC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37" y="5499887"/>
            <a:ext cx="6923363" cy="135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Elliptical Polarization: </a:t>
            </a:r>
            <a:r>
              <a:rPr lang="en-US" dirty="0">
                <a:solidFill>
                  <a:srgbClr val="FF0000"/>
                </a:solidFill>
              </a:rPr>
              <a:t>General Case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10200"/>
            <a:ext cx="5867400" cy="45720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2786568"/>
            <a:ext cx="4343400" cy="209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95077" y="4950625"/>
            <a:ext cx="1933923" cy="68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31583" y="2057400"/>
            <a:ext cx="4636217" cy="304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6200" y="1600200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Linear and circular polarizations are special cases of elliptical polarization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86201" y="1636956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441E3D-2519-4F05-8D61-FF36030C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1" name="Rectangle 9"/>
          <p:cNvSpPr/>
          <p:nvPr/>
        </p:nvSpPr>
        <p:spPr>
          <a:xfrm>
            <a:off x="3450804" y="5855143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251520" y="6486955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1"/>
            <a:ext cx="6172200" cy="668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7724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D80B51-D13C-4ADF-BCD0-73BA5D4F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46489" r="12600" b="52174"/>
          <a:stretch/>
        </p:blipFill>
        <p:spPr bwMode="auto">
          <a:xfrm>
            <a:off x="990600" y="2971800"/>
            <a:ext cx="167640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2721" y="1676400"/>
            <a:ext cx="5745079" cy="335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228600"/>
            <a:ext cx="352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Example 7-3 cont.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54348"/>
          <a:stretch/>
        </p:blipFill>
        <p:spPr bwMode="auto">
          <a:xfrm>
            <a:off x="381000" y="5063746"/>
            <a:ext cx="409772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2233E0-D6FE-4DE3-B43C-19FFF372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1604975"/>
            <a:ext cx="5988063" cy="17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3581401"/>
            <a:ext cx="604123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696200" y="6096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5140" y="4308484"/>
            <a:ext cx="114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Lossless</a:t>
            </a:r>
            <a:endParaRPr lang="zh-CN" altLang="en-US" sz="20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715140" y="4808550"/>
          <a:ext cx="15255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4" name="公式" r:id="rId5" imgW="761760" imgH="203040" progId="Equation.3">
                  <p:embed/>
                </p:oleObj>
              </mc:Choice>
              <mc:Fallback>
                <p:oleObj name="公式" r:id="rId5" imgW="76176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40" y="4808550"/>
                        <a:ext cx="1525588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C215C4-72BB-4873-9583-D6AF72C3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AB5C4A-4726-469E-AD60-A356D448271D}"/>
              </a:ext>
            </a:extLst>
          </p:cNvPr>
          <p:cNvSpPr txBox="1"/>
          <p:nvPr/>
        </p:nvSpPr>
        <p:spPr>
          <a:xfrm>
            <a:off x="1331640" y="484561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Definition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77160" y="2438400"/>
            <a:ext cx="1347240" cy="533400"/>
          </a:xfrm>
          <a:prstGeom prst="rect">
            <a:avLst/>
          </a:prstGeom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399"/>
            <a:ext cx="5708670" cy="518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9048" y="5120358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are positive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6512" y="6215082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Check when </a:t>
            </a:r>
            <a:r>
              <a:rPr lang="el-GR" altLang="zh-CN" sz="2000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” = 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0146F2-B5F0-43D0-BB20-B3583DD4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76400"/>
            <a:ext cx="2743200" cy="614067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E</a:t>
            </a:r>
            <a:r>
              <a:rPr lang="en-US" sz="3200" dirty="0">
                <a:solidFill>
                  <a:srgbClr val="FF0000"/>
                </a:solidFill>
              </a:rPr>
              <a:t> and </a:t>
            </a:r>
            <a:r>
              <a:rPr lang="en-US" sz="3200" b="1" dirty="0">
                <a:solidFill>
                  <a:srgbClr val="FF0000"/>
                </a:solidFill>
              </a:rPr>
              <a:t>H</a:t>
            </a:r>
            <a:r>
              <a:rPr lang="en-US" sz="3200" dirty="0">
                <a:solidFill>
                  <a:srgbClr val="FF0000"/>
                </a:solidFill>
              </a:rPr>
              <a:t> fields:</a:t>
            </a:r>
          </a:p>
          <a:p>
            <a:endParaRPr lang="en-US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362201"/>
            <a:ext cx="655566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2296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02027" y="2348876"/>
            <a:ext cx="232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84E217-1553-4E57-B94B-35628FC2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E6E28D1-5885-4224-9B7F-7D087F932E2F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3242255" y="1956902"/>
            <a:ext cx="561275" cy="485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6958124-93B4-4C9A-8FE0-8E859F244790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136763" y="1956902"/>
            <a:ext cx="350988" cy="485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00928C2-E3DD-4F27-BED0-1CD723B87CC8}"/>
              </a:ext>
            </a:extLst>
          </p:cNvPr>
          <p:cNvSpPr txBox="1"/>
          <p:nvPr/>
        </p:nvSpPr>
        <p:spPr>
          <a:xfrm>
            <a:off x="2694401" y="1556792"/>
            <a:ext cx="109570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Direction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4FDC76-3384-4CBE-A6EF-E61B769C47B4}"/>
              </a:ext>
            </a:extLst>
          </p:cNvPr>
          <p:cNvSpPr txBox="1"/>
          <p:nvPr/>
        </p:nvSpPr>
        <p:spPr>
          <a:xfrm>
            <a:off x="3862130" y="1556792"/>
            <a:ext cx="1251241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Amplitude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979BFC9-538F-42E4-8395-B7E27237B31A}"/>
              </a:ext>
            </a:extLst>
          </p:cNvPr>
          <p:cNvSpPr txBox="1"/>
          <p:nvPr/>
        </p:nvSpPr>
        <p:spPr>
          <a:xfrm>
            <a:off x="6617190" y="1556792"/>
            <a:ext cx="149754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Propagation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E42DFFE-796E-482A-A9A8-F7136AA3662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640962" y="1956902"/>
            <a:ext cx="1214943" cy="485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9B63038-3CC5-4969-B0D9-7E6DE7B8B817}"/>
              </a:ext>
            </a:extLst>
          </p:cNvPr>
          <p:cNvSpPr txBox="1"/>
          <p:nvPr/>
        </p:nvSpPr>
        <p:spPr>
          <a:xfrm>
            <a:off x="5171971" y="1556792"/>
            <a:ext cx="136786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Attenuation</a:t>
            </a:r>
            <a:endParaRPr lang="zh-CN" altLang="en-US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80625D2-9972-4E0B-BFC4-C339F4EBF332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340771" y="1956902"/>
            <a:ext cx="2025193" cy="469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447800"/>
            <a:ext cx="8613648" cy="4495800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 </a:t>
            </a:r>
            <a:endParaRPr lang="en-US" sz="3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52600"/>
            <a:ext cx="1760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Magnitude of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3581400"/>
            <a:ext cx="169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Skin depth</a:t>
            </a:r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0"/>
            <a:ext cx="3861968" cy="34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191000"/>
            <a:ext cx="5161509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8946" y="1219200"/>
            <a:ext cx="501505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0A9232-9E71-4F1E-B6C9-780CB56A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Time-Harmonic Fields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569535"/>
            <a:ext cx="375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sinusoidal time variations: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149080"/>
            <a:ext cx="2740343" cy="205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798" y="1569535"/>
            <a:ext cx="4502250" cy="65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5173577"/>
            <a:ext cx="2794500" cy="36213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BA1BF0-6648-4FAD-9226-8490262C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7FE491-B424-4DD1-870C-C8071B638B07}"/>
              </a:ext>
            </a:extLst>
          </p:cNvPr>
          <p:cNvSpPr txBox="1"/>
          <p:nvPr/>
        </p:nvSpPr>
        <p:spPr>
          <a:xfrm>
            <a:off x="467544" y="3285857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For a linear, isotropic, and homogeneous medium with </a:t>
            </a:r>
            <a:r>
              <a:rPr lang="el-GR" altLang="zh-CN" sz="2400" dirty="0">
                <a:solidFill>
                  <a:srgbClr val="FF0000"/>
                </a:solidFill>
              </a:rPr>
              <a:t>ε</a:t>
            </a:r>
            <a:r>
              <a:rPr lang="en-US" altLang="zh-CN" sz="2400" dirty="0">
                <a:solidFill>
                  <a:srgbClr val="FF0000"/>
                </a:solidFill>
              </a:rPr>
              <a:t> and </a:t>
            </a:r>
            <a:r>
              <a:rPr lang="el-GR" altLang="zh-CN" sz="2400" dirty="0">
                <a:solidFill>
                  <a:srgbClr val="FF0000"/>
                </a:solidFill>
              </a:rPr>
              <a:t>μ</a:t>
            </a:r>
            <a:r>
              <a:rPr lang="en-US" altLang="zh-CN" sz="2400" dirty="0">
                <a:solidFill>
                  <a:srgbClr val="FF0000"/>
                </a:solidFill>
              </a:rPr>
              <a:t>, the Maxwell’s equations in phasor form are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103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52" y="228600"/>
            <a:ext cx="87660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Low and High Frequency Approximations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711" y="1600200"/>
            <a:ext cx="900457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752600" y="6366330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86400" y="6366331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/>
        </p:nvSpPr>
        <p:spPr>
          <a:xfrm>
            <a:off x="6143636" y="4857760"/>
            <a:ext cx="857256" cy="50006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238195-AFF1-45C4-97F2-59736193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599"/>
            <a:ext cx="6248399" cy="501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001D2C-18E2-4F25-9BF3-88DD89E20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00200"/>
            <a:ext cx="6248400" cy="523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96FC1F-99DB-470F-95B1-7D583DED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514628B-599E-4473-A9FD-51C08B91A735}"/>
              </a:ext>
            </a:extLst>
          </p:cNvPr>
          <p:cNvCxnSpPr/>
          <p:nvPr/>
        </p:nvCxnSpPr>
        <p:spPr>
          <a:xfrm>
            <a:off x="1475656" y="3573016"/>
            <a:ext cx="464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7" name="Content Placeholder 6" descr="eq7.80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783" b="-1783"/>
          <a:stretch>
            <a:fillRect/>
          </a:stretch>
        </p:blipFill>
        <p:spPr>
          <a:xfrm>
            <a:off x="152400" y="1447800"/>
            <a:ext cx="6633275" cy="3657600"/>
          </a:xfrm>
        </p:spPr>
      </p:pic>
      <p:sp>
        <p:nvSpPr>
          <p:cNvPr id="6" name="Rectangle 4"/>
          <p:cNvSpPr/>
          <p:nvPr/>
        </p:nvSpPr>
        <p:spPr>
          <a:xfrm>
            <a:off x="3071802" y="4572008"/>
            <a:ext cx="785818" cy="35719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78EE70-EC60-4B85-9405-8B793E76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8" name="Content Placeholder 7" descr="eq8.81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64362" r="-64362"/>
          <a:stretch>
            <a:fillRect/>
          </a:stretch>
        </p:blipFill>
        <p:spPr>
          <a:xfrm>
            <a:off x="-2438400" y="761999"/>
            <a:ext cx="10820400" cy="5966389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281F6A-52DF-48D0-9771-34DCD9C1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Content Placeholder 7" descr="eq8.8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744" r="-4749"/>
          <a:stretch/>
        </p:blipFill>
        <p:spPr>
          <a:xfrm>
            <a:off x="762000" y="1524000"/>
            <a:ext cx="5943600" cy="5166389"/>
          </a:xfrm>
        </p:spPr>
      </p:pic>
      <p:sp>
        <p:nvSpPr>
          <p:cNvPr id="9" name="Rectangle 8"/>
          <p:cNvSpPr/>
          <p:nvPr/>
        </p:nvSpPr>
        <p:spPr>
          <a:xfrm>
            <a:off x="2057400" y="5928389"/>
            <a:ext cx="31242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AEE7F7-44BC-464B-B68B-02E00C7B0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75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5" b="-3645"/>
          <a:stretch>
            <a:fillRect/>
          </a:stretch>
        </p:blipFill>
        <p:spPr>
          <a:xfrm>
            <a:off x="207444" y="1066800"/>
            <a:ext cx="8912352" cy="4914288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60A3B68-AAB8-40CB-8473-C624AF08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Density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752600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Poynting vector: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3124200"/>
            <a:ext cx="3832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Total power intercepted by A: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5181600"/>
            <a:ext cx="376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Time-average power density:</a:t>
            </a: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09473"/>
            <a:ext cx="25908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05200"/>
            <a:ext cx="2762250" cy="87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5767873"/>
            <a:ext cx="4343400" cy="70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2438400"/>
            <a:ext cx="4224184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FD3E51-C157-42B0-80F3-4778842C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Plane Wave in Lossless Medium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562296"/>
            <a:ext cx="4221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plane wave with </a:t>
            </a:r>
            <a:r>
              <a:rPr lang="en-US" sz="2400" b="1" dirty="0">
                <a:solidFill>
                  <a:srgbClr val="FF0000"/>
                </a:solidFill>
              </a:rPr>
              <a:t>E H</a:t>
            </a:r>
            <a:r>
              <a:rPr lang="en-US" sz="2400" dirty="0">
                <a:solidFill>
                  <a:srgbClr val="FF0000"/>
                </a:solidFill>
              </a:rPr>
              <a:t> field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6844" y="3831431"/>
            <a:ext cx="6971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time-average power density carried by the wave is: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405" y="2060848"/>
            <a:ext cx="3495515" cy="952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343387"/>
            <a:ext cx="4572000" cy="221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202CD0-3424-4824-ACED-76C74A89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" t="10943" r="2721"/>
          <a:stretch/>
        </p:blipFill>
        <p:spPr bwMode="auto">
          <a:xfrm>
            <a:off x="4211960" y="2037138"/>
            <a:ext cx="4781405" cy="1261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19EC460A-8EB7-47D1-8266-0B69FB1684C4}"/>
              </a:ext>
            </a:extLst>
          </p:cNvPr>
          <p:cNvSpPr/>
          <p:nvPr/>
        </p:nvSpPr>
        <p:spPr>
          <a:xfrm>
            <a:off x="1547664" y="2633671"/>
            <a:ext cx="504056" cy="36933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5740BEC6-2E45-44F2-8668-7A55E7206BAE}"/>
              </a:ext>
            </a:extLst>
          </p:cNvPr>
          <p:cNvSpPr txBox="1"/>
          <p:nvPr/>
        </p:nvSpPr>
        <p:spPr>
          <a:xfrm>
            <a:off x="899592" y="335160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complex numbers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4875F8F2-78D3-4FED-B2A8-B6E3BA70A787}"/>
              </a:ext>
            </a:extLst>
          </p:cNvPr>
          <p:cNvSpPr/>
          <p:nvPr/>
        </p:nvSpPr>
        <p:spPr>
          <a:xfrm>
            <a:off x="2555776" y="2627619"/>
            <a:ext cx="504056" cy="36933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73743CED-DEF4-4F6D-871B-E3F392E49BC0}"/>
              </a:ext>
            </a:extLst>
          </p:cNvPr>
          <p:cNvSpPr/>
          <p:nvPr/>
        </p:nvSpPr>
        <p:spPr>
          <a:xfrm>
            <a:off x="1673678" y="3063344"/>
            <a:ext cx="252028" cy="369332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4DAE29FC-304E-4715-A608-14CEBD61C34C}"/>
              </a:ext>
            </a:extLst>
          </p:cNvPr>
          <p:cNvSpPr/>
          <p:nvPr/>
        </p:nvSpPr>
        <p:spPr>
          <a:xfrm>
            <a:off x="2681790" y="3063344"/>
            <a:ext cx="252028" cy="369332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524000"/>
            <a:ext cx="4915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plane wave travelling in a </a:t>
            </a:r>
            <a:r>
              <a:rPr lang="en-US" sz="2000" dirty="0" err="1">
                <a:solidFill>
                  <a:srgbClr val="FF0000"/>
                </a:solidFill>
              </a:rPr>
              <a:t>lossy</a:t>
            </a:r>
            <a:r>
              <a:rPr lang="en-US" sz="2000" dirty="0">
                <a:solidFill>
                  <a:srgbClr val="FF0000"/>
                </a:solidFill>
              </a:rPr>
              <a:t> medium: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67090"/>
            <a:ext cx="2338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power density is :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12" y="1911890"/>
            <a:ext cx="4560888" cy="1821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in </a:t>
            </a:r>
            <a:r>
              <a:rPr lang="en-US" dirty="0" err="1"/>
              <a:t>Lossy</a:t>
            </a:r>
            <a:r>
              <a:rPr lang="en-US" dirty="0"/>
              <a:t> Medium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4343400"/>
            <a:ext cx="464315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886200"/>
            <a:ext cx="3652838" cy="86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876800"/>
            <a:ext cx="4010025" cy="72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6019800"/>
            <a:ext cx="5486400" cy="616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0" y="5943600"/>
            <a:ext cx="5715000" cy="8382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58C2C9-C966-41F8-9292-AB66C9727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63A69155-9E29-43AB-BBCA-060C44C9A90F}"/>
              </a:ext>
            </a:extLst>
          </p:cNvPr>
          <p:cNvSpPr/>
          <p:nvPr/>
        </p:nvSpPr>
        <p:spPr>
          <a:xfrm>
            <a:off x="3923928" y="5029200"/>
            <a:ext cx="648072" cy="68580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1D5A285-EEDC-4134-A8E4-018C679A8D60}"/>
              </a:ext>
            </a:extLst>
          </p:cNvPr>
          <p:cNvSpPr/>
          <p:nvPr/>
        </p:nvSpPr>
        <p:spPr>
          <a:xfrm>
            <a:off x="1719684" y="4443698"/>
            <a:ext cx="764084" cy="31024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B6CE9F45-1652-4985-A820-C4F680353F83}"/>
              </a:ext>
            </a:extLst>
          </p:cNvPr>
          <p:cNvSpPr/>
          <p:nvPr/>
        </p:nvSpPr>
        <p:spPr>
          <a:xfrm rot="14595011">
            <a:off x="3589683" y="2565375"/>
            <a:ext cx="301398" cy="2917635"/>
          </a:xfrm>
          <a:prstGeom prst="downArrow">
            <a:avLst>
              <a:gd name="adj1" fmla="val 50000"/>
              <a:gd name="adj2" fmla="val 70109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6BED1D5-3D7E-4A22-A2C1-C7ADE3726D56}"/>
                  </a:ext>
                </a:extLst>
              </p:cNvPr>
              <p:cNvSpPr txBox="1"/>
              <p:nvPr/>
            </p:nvSpPr>
            <p:spPr>
              <a:xfrm>
                <a:off x="5031281" y="2693121"/>
                <a:ext cx="3491069" cy="95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complex, only the real part represents the real power that can flow with the wave propagation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6BED1D5-3D7E-4A22-A2C1-C7ADE3726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281" y="2693121"/>
                <a:ext cx="3491069" cy="956929"/>
              </a:xfrm>
              <a:prstGeom prst="rect">
                <a:avLst/>
              </a:prstGeom>
              <a:blipFill>
                <a:blip r:embed="rId7"/>
                <a:stretch>
                  <a:fillRect l="-1396" r="-873" b="-9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3">
            <a:extLst>
              <a:ext uri="{FF2B5EF4-FFF2-40B4-BE49-F238E27FC236}">
                <a16:creationId xmlns:a16="http://schemas.microsoft.com/office/drawing/2014/main" id="{29194F09-D1DC-4AA2-92D6-FF3C6C1C64C1}"/>
              </a:ext>
            </a:extLst>
          </p:cNvPr>
          <p:cNvSpPr/>
          <p:nvPr/>
        </p:nvSpPr>
        <p:spPr>
          <a:xfrm>
            <a:off x="5031280" y="2712973"/>
            <a:ext cx="3491069" cy="956928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4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Permittivity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148"/>
          <a:stretch/>
        </p:blipFill>
        <p:spPr>
          <a:xfrm>
            <a:off x="3674038" y="1865210"/>
            <a:ext cx="853875" cy="270200"/>
          </a:xfrm>
          <a:prstGeom prst="rect">
            <a:avLst/>
          </a:prstGeom>
        </p:spPr>
      </p:pic>
      <p:pic>
        <p:nvPicPr>
          <p:cNvPr id="17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4" cstate="print"/>
          <a:srcRect l="27899" r="30253" b="80195"/>
          <a:stretch/>
        </p:blipFill>
        <p:spPr bwMode="auto">
          <a:xfrm>
            <a:off x="5257800" y="3581400"/>
            <a:ext cx="3200400" cy="70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t="41394"/>
          <a:stretch/>
        </p:blipFill>
        <p:spPr bwMode="auto">
          <a:xfrm>
            <a:off x="2362200" y="4876800"/>
            <a:ext cx="6555105" cy="178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1635775"/>
            <a:ext cx="4814316" cy="314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11D4BF-924B-48AB-B7C5-01DB0F25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023"/>
            <a:ext cx="6019800" cy="174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509" y="1966911"/>
            <a:ext cx="5828091" cy="4172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8660" y="3429000"/>
            <a:ext cx="404534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16616E-00A7-48B7-974B-BDB3CB0E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Density of Different Polarization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828800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Linear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40078" y="2584563"/>
                <a:ext cx="3880806" cy="803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78" y="2584563"/>
                <a:ext cx="3880806" cy="803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81000" y="3727563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Circular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5292080" y="2564904"/>
            <a:ext cx="928804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092280" y="5427364"/>
            <a:ext cx="936104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828800" y="527317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Total fields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8ED697-316F-461B-9702-F2459BF23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761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Summary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61" y="1600200"/>
            <a:ext cx="779627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41A6E1-2C7D-4D84-8E17-133E7640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004048" y="620688"/>
            <a:ext cx="2205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Homework due XXX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Equations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51187"/>
          <a:stretch/>
        </p:blipFill>
        <p:spPr bwMode="auto">
          <a:xfrm>
            <a:off x="80697" y="2075656"/>
            <a:ext cx="4347287" cy="1785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6698" y="1600200"/>
            <a:ext cx="444110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7131911" y="2624314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Helmholtz equation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56F7B3-3B96-448A-91BE-35E5B4C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6F4F4D-A88A-4632-A501-E57E18DBA070}"/>
              </a:ext>
            </a:extLst>
          </p:cNvPr>
          <p:cNvSpPr txBox="1"/>
          <p:nvPr/>
        </p:nvSpPr>
        <p:spPr>
          <a:xfrm>
            <a:off x="282084" y="1621433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Use source-free Maxwell’s equations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44F966-5A9D-4B4D-91A5-1119CD5638A3}"/>
                  </a:ext>
                </a:extLst>
              </p:cNvPr>
              <p:cNvSpPr txBox="1"/>
              <p:nvPr/>
            </p:nvSpPr>
            <p:spPr>
              <a:xfrm>
                <a:off x="2122408" y="3923590"/>
                <a:ext cx="953210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⃑"/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44F966-5A9D-4B4D-91A5-1119CD563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408" y="3923590"/>
                <a:ext cx="953210" cy="310598"/>
              </a:xfrm>
              <a:prstGeom prst="rect">
                <a:avLst/>
              </a:prstGeom>
              <a:blipFill>
                <a:blip r:embed="rId4"/>
                <a:stretch>
                  <a:fillRect l="-4459" r="-5096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91B3B63D-E3A9-49F2-884C-10A02E258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49563"/>
          <a:stretch/>
        </p:blipFill>
        <p:spPr bwMode="auto">
          <a:xfrm>
            <a:off x="76200" y="4221088"/>
            <a:ext cx="4347287" cy="184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8991600" cy="152400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If the medium is </a:t>
            </a:r>
            <a:r>
              <a:rPr lang="en-US" b="1" i="1" dirty="0" err="1">
                <a:solidFill>
                  <a:srgbClr val="FF0000"/>
                </a:solidFill>
              </a:rPr>
              <a:t>nonconducting</a:t>
            </a:r>
            <a:r>
              <a:rPr lang="en-US" b="1" i="1" dirty="0"/>
              <a:t> </a:t>
            </a:r>
            <a:r>
              <a:rPr lang="en-US" b="1" dirty="0"/>
              <a:t>(</a:t>
            </a:r>
            <a:r>
              <a:rPr lang="en-US" b="1" dirty="0" err="1"/>
              <a:t>σ</a:t>
            </a:r>
            <a:r>
              <a:rPr lang="en-US" b="1" dirty="0"/>
              <a:t> = 0), </a:t>
            </a:r>
            <a:r>
              <a:rPr lang="en-US" dirty="0"/>
              <a:t>the wave does not suffer any attenuation as it travels and hence the medium is said to be </a:t>
            </a:r>
            <a:r>
              <a:rPr lang="en-US" b="1" i="1" dirty="0">
                <a:solidFill>
                  <a:srgbClr val="FF0000"/>
                </a:solidFill>
              </a:rPr>
              <a:t>lossless.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0" y="3191422"/>
            <a:ext cx="65151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D246E3-245F-4A3A-B835-872DDE32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Uniform Plane Wave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244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724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4495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5EE08-9860-44F7-85C7-FE778D1B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042509"/>
            <a:ext cx="29146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54" y="4221088"/>
            <a:ext cx="534352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56" y="3062287"/>
            <a:ext cx="25431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86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Uniform Plane Wave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244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724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4495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46123"/>
          <a:stretch/>
        </p:blipFill>
        <p:spPr bwMode="auto">
          <a:xfrm>
            <a:off x="1611511" y="1914416"/>
            <a:ext cx="6595110" cy="4772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5EE08-9860-44F7-85C7-FE778D1B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0AB11A2-B43D-43C6-AA84-430F52F67149}"/>
              </a:ext>
            </a:extLst>
          </p:cNvPr>
          <p:cNvSpPr/>
          <p:nvPr/>
        </p:nvSpPr>
        <p:spPr>
          <a:xfrm>
            <a:off x="2123728" y="4797152"/>
            <a:ext cx="2088232" cy="432048"/>
          </a:xfrm>
          <a:prstGeom prst="ellipse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34743</TotalTime>
  <Words>895</Words>
  <Application>Microsoft Office PowerPoint</Application>
  <PresentationFormat>全屏显示(4:3)</PresentationFormat>
  <Paragraphs>237</Paragraphs>
  <Slides>52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62" baseType="lpstr">
      <vt:lpstr>华文仿宋</vt:lpstr>
      <vt:lpstr>Calibri</vt:lpstr>
      <vt:lpstr>Cambria Math</vt:lpstr>
      <vt:lpstr>Times New Roman</vt:lpstr>
      <vt:lpstr>Tw Cen MT</vt:lpstr>
      <vt:lpstr>Wingdings</vt:lpstr>
      <vt:lpstr>Wingdings 2</vt:lpstr>
      <vt:lpstr>Median</vt:lpstr>
      <vt:lpstr>公式</vt:lpstr>
      <vt:lpstr>Equation</vt:lpstr>
      <vt:lpstr>7. Plane Wave Propagation</vt:lpstr>
      <vt:lpstr>Chapter 7 Overview</vt:lpstr>
      <vt:lpstr>PowerPoint 演示文稿</vt:lpstr>
      <vt:lpstr>Time-Harmonic Fields</vt:lpstr>
      <vt:lpstr>Complex Permittivity</vt:lpstr>
      <vt:lpstr>Wave Equations</vt:lpstr>
      <vt:lpstr>Lossless Media</vt:lpstr>
      <vt:lpstr>Uniform Plane Wave</vt:lpstr>
      <vt:lpstr>Uniform Plane Wave</vt:lpstr>
      <vt:lpstr>Transverse Electromagnetic (TEM) Wave</vt:lpstr>
      <vt:lpstr>Uniform Plane Wave Solution</vt:lpstr>
      <vt:lpstr>Uniform Plane Wave Solution</vt:lpstr>
      <vt:lpstr>Intrinsic Impedance</vt:lpstr>
      <vt:lpstr>TEM wave</vt:lpstr>
      <vt:lpstr>   </vt:lpstr>
      <vt:lpstr>   </vt:lpstr>
      <vt:lpstr>PowerPoint 演示文稿</vt:lpstr>
      <vt:lpstr>PowerPoint 演示文稿</vt:lpstr>
      <vt:lpstr>General Plane Wave</vt:lpstr>
      <vt:lpstr>Cont.</vt:lpstr>
      <vt:lpstr> Wave decomposition </vt:lpstr>
      <vt:lpstr>Example</vt:lpstr>
      <vt:lpstr>Cont.</vt:lpstr>
      <vt:lpstr>Wave Polarization</vt:lpstr>
      <vt:lpstr>Polarization State</vt:lpstr>
      <vt:lpstr>Linear Polarization: </vt:lpstr>
      <vt:lpstr>Circular Polarization</vt:lpstr>
      <vt:lpstr>LH Circular Polarization:  </vt:lpstr>
      <vt:lpstr>RH Circular Polarization:  </vt:lpstr>
      <vt:lpstr>PowerPoint 演示文稿</vt:lpstr>
      <vt:lpstr>Example 7-2 cont.</vt:lpstr>
      <vt:lpstr>Example 7-2 cont.</vt:lpstr>
      <vt:lpstr>Elliptical Polarization: General Case</vt:lpstr>
      <vt:lpstr>PowerPoint 演示文稿</vt:lpstr>
      <vt:lpstr>PowerPoint 演示文稿</vt:lpstr>
      <vt:lpstr>Lossy Media</vt:lpstr>
      <vt:lpstr>Lossy Media</vt:lpstr>
      <vt:lpstr>Attenuation</vt:lpstr>
      <vt:lpstr>Attenuation</vt:lpstr>
      <vt:lpstr>Low and High Frequency Approximations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PowerPoint 演示文稿</vt:lpstr>
      <vt:lpstr>Power Density</vt:lpstr>
      <vt:lpstr>Plane Wave in Lossless Medium</vt:lpstr>
      <vt:lpstr>Plane Wave in Lossy Medium</vt:lpstr>
      <vt:lpstr>PowerPoint 演示文稿</vt:lpstr>
      <vt:lpstr>Power Density of Different Polarization</vt:lpstr>
      <vt:lpstr>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dell</cp:lastModifiedBy>
  <cp:revision>557</cp:revision>
  <dcterms:created xsi:type="dcterms:W3CDTF">2010-03-29T13:07:50Z</dcterms:created>
  <dcterms:modified xsi:type="dcterms:W3CDTF">2021-04-13T08:56:42Z</dcterms:modified>
</cp:coreProperties>
</file>